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42" r:id="rId3"/>
    <p:sldId id="343" r:id="rId4"/>
    <p:sldId id="344" r:id="rId5"/>
    <p:sldId id="295" r:id="rId6"/>
    <p:sldId id="337" r:id="rId7"/>
    <p:sldId id="338" r:id="rId8"/>
    <p:sldId id="345" r:id="rId9"/>
    <p:sldId id="339" r:id="rId10"/>
    <p:sldId id="340" r:id="rId11"/>
    <p:sldId id="346" r:id="rId12"/>
    <p:sldId id="347" r:id="rId13"/>
    <p:sldId id="335" r:id="rId14"/>
    <p:sldId id="30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40627-D669-DA84-8331-4A56F61C54D2}" v="320" dt="2025-11-21T05:12:20.546"/>
    <p1510:client id="{99D01DFF-2592-B5CE-930A-26C0F8697F62}" v="157" dt="2025-11-21T05:59:03.748"/>
    <p1510:client id="{C3400766-31FA-713E-09FC-A758E8F3DDF0}" v="253" dt="2025-11-21T05:40:51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6.png"/><Relationship Id="rId4" Type="http://schemas.openxmlformats.org/officeDocument/2006/relationships/image" Target="../media/image38.png"/><Relationship Id="rId9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9.png"/><Relationship Id="rId4" Type="http://schemas.openxmlformats.org/officeDocument/2006/relationships/image" Target="../media/image38.pn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94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5.png"/><Relationship Id="rId5" Type="http://schemas.openxmlformats.org/officeDocument/2006/relationships/image" Target="../media/image92.svg"/><Relationship Id="rId10" Type="http://schemas.openxmlformats.org/officeDocument/2006/relationships/image" Target="../media/image96.sv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54.svg"/><Relationship Id="rId21" Type="http://schemas.openxmlformats.org/officeDocument/2006/relationships/image" Target="../media/image68.sv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36.png"/><Relationship Id="rId16" Type="http://schemas.openxmlformats.org/officeDocument/2006/relationships/image" Target="../media/image65.sv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39.png"/><Relationship Id="rId15" Type="http://schemas.openxmlformats.org/officeDocument/2006/relationships/image" Target="../media/image64.png"/><Relationship Id="rId23" Type="http://schemas.openxmlformats.org/officeDocument/2006/relationships/image" Target="../media/image70.svg"/><Relationship Id="rId10" Type="http://schemas.openxmlformats.org/officeDocument/2006/relationships/image" Target="../media/image59.sv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5.svg"/><Relationship Id="rId3" Type="http://schemas.openxmlformats.org/officeDocument/2006/relationships/image" Target="../media/image37.svg"/><Relationship Id="rId7" Type="http://schemas.openxmlformats.org/officeDocument/2006/relationships/image" Target="../media/image73.svg"/><Relationship Id="rId12" Type="http://schemas.openxmlformats.org/officeDocument/2006/relationships/image" Target="../media/image7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72.svg"/><Relationship Id="rId15" Type="http://schemas.openxmlformats.org/officeDocument/2006/relationships/image" Target="../media/image77.svg"/><Relationship Id="rId10" Type="http://schemas.openxmlformats.org/officeDocument/2006/relationships/image" Target="../media/image6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4.svg"/><Relationship Id="rId7" Type="http://schemas.openxmlformats.org/officeDocument/2006/relationships/image" Target="../media/image5.png"/><Relationship Id="rId12" Type="http://schemas.openxmlformats.org/officeDocument/2006/relationships/image" Target="../media/image8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81.svg"/><Relationship Id="rId5" Type="http://schemas.openxmlformats.org/officeDocument/2006/relationships/image" Target="../media/image80.sv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054787"/>
            <a:chOff x="6747213" y="1370504"/>
            <a:chExt cx="4736481" cy="10547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 </a:t>
              </a: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 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615553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주차장 영상 AI </a:t>
              </a:r>
              <a:r>
                <a:rPr lang="en-US" altLang="ko-KR" sz="4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분석</a:t>
              </a:r>
              <a: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4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</a:t>
              </a:r>
              <a:endParaRPr lang="en-US" altLang="ko-KR" sz="40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lIns="91440" tIns="0" rIns="91440" bIns="0" anchor="t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TEAM B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조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  분석해조 </a:t>
              </a: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24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팀명</a:t>
              </a: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김민종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허성운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권미선,박가은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lIns="91440" tIns="0" rIns="91440" bIns="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[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멘토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] </a:t>
              </a:r>
              <a:r>
                <a:rPr lang="en-US" altLang="ko-KR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김민정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 강사님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4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79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 descr="교차로, 도시 디자인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152590-B8E1-66F2-B40C-7BDA27E5D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20" y="1913371"/>
            <a:ext cx="5480137" cy="2833110"/>
          </a:xfrm>
          <a:prstGeom prst="rect">
            <a:avLst/>
          </a:prstGeom>
        </p:spPr>
      </p:pic>
      <p:pic>
        <p:nvPicPr>
          <p:cNvPr id="7" name="그림 6" descr="텍스트, 스크린샷, 길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A565F4-E7FE-AA00-0881-A8C4D9F98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370" y="196959"/>
            <a:ext cx="5650413" cy="3050741"/>
          </a:xfrm>
          <a:prstGeom prst="rect">
            <a:avLst/>
          </a:prstGeom>
        </p:spPr>
      </p:pic>
      <p:pic>
        <p:nvPicPr>
          <p:cNvPr id="8" name="그림 7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EFE2FD-B08C-555A-D88E-EB232C6C1E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368" y="3647980"/>
            <a:ext cx="5647151" cy="3048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84A589-AF28-53D9-36DD-93EF6AC7756E}"/>
              </a:ext>
            </a:extLst>
          </p:cNvPr>
          <p:cNvSpPr txBox="1"/>
          <p:nvPr/>
        </p:nvSpPr>
        <p:spPr>
          <a:xfrm>
            <a:off x="173791" y="5166895"/>
            <a:ext cx="601578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1. 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슬롯</a:t>
            </a:r>
            <a:r>
              <a:rPr lang="en-US" sz="1600">
                <a:solidFill>
                  <a:srgbClr val="000000"/>
                </a:solidFill>
              </a:rPr>
              <a:t> 지정한 파일을 slots.csv로 저장 (마우스 드래그 수작업) </a:t>
            </a:r>
            <a:endParaRPr lang="en-US" altLang="ko-KR" sz="1600">
              <a:solidFill>
                <a:srgbClr val="000000"/>
              </a:solidFill>
              <a:ea typeface="맑은 고딕"/>
            </a:endParaRPr>
          </a:p>
          <a:p>
            <a:r>
              <a:rPr lang="en-US" sz="1600">
                <a:solidFill>
                  <a:srgbClr val="000000"/>
                </a:solidFill>
              </a:rPr>
              <a:t>2.주차장 자리 슬롯은 변동사항이 없어서 고정된 좌표로 지정</a:t>
            </a:r>
            <a:endParaRPr lang="en-US" sz="1600">
              <a:solidFill>
                <a:srgbClr val="000000"/>
              </a:solidFill>
              <a:ea typeface="맑은 고딕"/>
            </a:endParaRPr>
          </a:p>
          <a:p>
            <a:r>
              <a:rPr lang="en-US" sz="1600">
                <a:solidFill>
                  <a:srgbClr val="000000"/>
                </a:solidFill>
              </a:rPr>
              <a:t>3.슬롯 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파일</a:t>
            </a:r>
            <a:r>
              <a:rPr lang="en-US" sz="1600">
                <a:solidFill>
                  <a:srgbClr val="000000"/>
                </a:solidFill>
              </a:rPr>
              <a:t>(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①,②)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을</a:t>
            </a:r>
            <a:r>
              <a:rPr lang="en-US" sz="1600">
                <a:solidFill>
                  <a:srgbClr val="000000"/>
                </a:solidFill>
              </a:rPr>
              <a:t> 가져와서 차량 분석영상 코드에 합침=③ </a:t>
            </a:r>
            <a:endParaRPr lang="ko-KR" altLang="en-US" sz="1600">
              <a:solidFill>
                <a:srgbClr val="000000"/>
              </a:solidFill>
              <a:ea typeface="맑은 고딕"/>
            </a:endParaRPr>
          </a:p>
          <a:p>
            <a:r>
              <a:rPr lang="en-US" altLang="ko-KR" sz="1600">
                <a:solidFill>
                  <a:srgbClr val="000000"/>
                </a:solidFill>
                <a:ea typeface="맑은 고딕"/>
              </a:rPr>
              <a:t>4.iou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로 계산 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(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두 영역이 겹치는 비율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) (iou = 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교집합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/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합집합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) </a:t>
            </a:r>
            <a:endParaRPr lang="ko-KR" altLang="en-US" sz="1600">
              <a:solidFill>
                <a:srgbClr val="00B050"/>
              </a:solidFill>
              <a:ea typeface="맑은 고딕"/>
            </a:endParaRPr>
          </a:p>
          <a:p>
            <a:r>
              <a:rPr lang="en-US" altLang="ko-KR" sz="1600">
                <a:solidFill>
                  <a:srgbClr val="000000"/>
                </a:solidFill>
                <a:ea typeface="맑은 고딕"/>
              </a:rPr>
              <a:t>iou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가 </a:t>
            </a:r>
            <a:r>
              <a:rPr lang="en-US" altLang="ko-KR" sz="1600">
                <a:solidFill>
                  <a:srgbClr val="000000"/>
                </a:solidFill>
                <a:ea typeface="맑은 고딕"/>
              </a:rPr>
              <a:t>0.2 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이상이면 주차로 판단해서 </a:t>
            </a:r>
            <a:r>
              <a:rPr lang="ko-KR" altLang="en-US" sz="1600">
                <a:solidFill>
                  <a:srgbClr val="FF0000"/>
                </a:solidFill>
                <a:ea typeface="맑은 고딕"/>
              </a:rPr>
              <a:t>빨간색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아니면</a:t>
            </a:r>
            <a:r>
              <a:rPr lang="ko-KR" sz="16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>
                <a:solidFill>
                  <a:srgbClr val="00B050"/>
                </a:solidFill>
                <a:ea typeface="맑은 고딕"/>
              </a:rPr>
              <a:t>초록색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26A336-231B-E5D8-1E03-BD37BB2EE689}"/>
              </a:ext>
            </a:extLst>
          </p:cNvPr>
          <p:cNvSpPr txBox="1"/>
          <p:nvPr/>
        </p:nvSpPr>
        <p:spPr>
          <a:xfrm>
            <a:off x="441158" y="4137528"/>
            <a:ext cx="5481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①</a:t>
            </a:r>
            <a:endParaRPr lang="en-US" altLang="ko-KR" sz="3200" b="1">
              <a:solidFill>
                <a:schemeClr val="bg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7CEDD-FB30-812A-9712-905BC6FC12E3}"/>
              </a:ext>
            </a:extLst>
          </p:cNvPr>
          <p:cNvSpPr txBox="1"/>
          <p:nvPr/>
        </p:nvSpPr>
        <p:spPr>
          <a:xfrm>
            <a:off x="6095999" y="2573422"/>
            <a:ext cx="5481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ea typeface="+mn-lt"/>
                <a:cs typeface="+mn-lt"/>
              </a:rPr>
              <a:t>②</a:t>
            </a:r>
            <a:endParaRPr lang="ko-KR" altLang="en-US"/>
          </a:p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A3CC4-674B-DD59-3B70-BF4E7817F29D}"/>
              </a:ext>
            </a:extLst>
          </p:cNvPr>
          <p:cNvSpPr txBox="1"/>
          <p:nvPr/>
        </p:nvSpPr>
        <p:spPr>
          <a:xfrm>
            <a:off x="6095998" y="6049211"/>
            <a:ext cx="54810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ea typeface="+mn-lt"/>
                <a:cs typeface="+mn-lt"/>
              </a:rPr>
              <a:t>③</a:t>
            </a:r>
            <a:endParaRPr lang="ko-KR" altLang="en-US"/>
          </a:p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EB555-79C4-A74B-F49C-FA05EE34053D}"/>
              </a:ext>
            </a:extLst>
          </p:cNvPr>
          <p:cNvSpPr txBox="1"/>
          <p:nvPr/>
        </p:nvSpPr>
        <p:spPr>
          <a:xfrm>
            <a:off x="2245895" y="4752474"/>
            <a:ext cx="193842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&lt;차량 인식 사진&gt;</a:t>
            </a:r>
            <a:endParaRPr lang="en-US" altLang="ko-KR" sz="1600"/>
          </a:p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85C28-7481-5E55-0D90-AD1832743D37}"/>
              </a:ext>
            </a:extLst>
          </p:cNvPr>
          <p:cNvSpPr txBox="1"/>
          <p:nvPr/>
        </p:nvSpPr>
        <p:spPr>
          <a:xfrm>
            <a:off x="7071895" y="3241843"/>
            <a:ext cx="422442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&lt;마우스 드래그로 슬롯 지정한 </a:t>
            </a:r>
            <a:r>
              <a:rPr lang="ko-KR" altLang="en-US" sz="1600" b="1">
                <a:ea typeface="맑은 고딕"/>
              </a:rPr>
              <a:t>사진</a:t>
            </a:r>
            <a:r>
              <a:rPr lang="en-US" altLang="ko-KR" sz="1600" b="1">
                <a:ea typeface="맑은 고딕"/>
              </a:rPr>
              <a:t>&gt;</a:t>
            </a:r>
            <a:endParaRPr lang="ko-KR" altLang="en-US" sz="1600">
              <a:ea typeface="맑은 고딕"/>
            </a:endParaRP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0EC8E-29AC-8B6A-4BC0-D577A1642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2A843699-6C9C-E52D-8678-8FFF6C3C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B486C06-9850-3377-153B-DCBF187DE23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300F9D-B24E-EDAC-3A96-5B072F2D3579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54830F-F65E-4DD3-F438-36D12C51F3FE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3418A0-0AA0-5CBA-DAA4-8AC5208F8ADA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902419-9493-1E73-DF14-440DA9D6FE9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3B4490-637D-2BCD-9824-E7FF2C9A8B4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B2A3-554D-3A1B-033E-BC7DC765990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22A49A-B507-7BAD-EED5-ABD5F8A8B7E3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AA8E6E-44EB-4CDA-A29E-F22C35888DFA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4F9008F2-87F0-24C5-5B7E-7283DE393A5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7BADDE9-FDFB-303D-F732-BF2E7D4296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3C53E2-38B6-6166-081A-667525425D86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DA6B3846-5595-3323-5C57-D0C96228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57D0FE5-DBB3-7737-3395-A03879454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115EF1-29BE-13E6-81C6-8C654CFD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9638" y="2150806"/>
            <a:ext cx="2848624" cy="4092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D4C4A9-41EE-A883-D64B-F80C68E5955B}"/>
              </a:ext>
            </a:extLst>
          </p:cNvPr>
          <p:cNvSpPr txBox="1"/>
          <p:nvPr/>
        </p:nvSpPr>
        <p:spPr>
          <a:xfrm>
            <a:off x="1668250" y="6393234"/>
            <a:ext cx="43534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&lt; YOLOv8 </a:t>
            </a:r>
            <a:r>
              <a:rPr lang="ko-KR" altLang="en-US" sz="1600" b="1">
                <a:ea typeface="맑은 고딕"/>
              </a:rPr>
              <a:t>새</a:t>
            </a:r>
            <a:r>
              <a:rPr lang="en-US" altLang="ko-KR" sz="1600" b="1">
                <a:ea typeface="맑은 고딕"/>
              </a:rPr>
              <a:t> </a:t>
            </a:r>
            <a:r>
              <a:rPr lang="ko-KR" altLang="en-US" sz="1600" b="1">
                <a:ea typeface="맑은 고딕"/>
              </a:rPr>
              <a:t>데이터 학습(Google </a:t>
            </a:r>
            <a:r>
              <a:rPr lang="ko-KR" altLang="en-US" sz="1600" b="1" err="1">
                <a:ea typeface="맑은 고딕"/>
              </a:rPr>
              <a:t>Colab</a:t>
            </a:r>
            <a:r>
              <a:rPr lang="ko-KR" altLang="en-US" sz="1600" b="1">
                <a:ea typeface="맑은 고딕"/>
              </a:rPr>
              <a:t>) </a:t>
            </a:r>
            <a:r>
              <a:rPr lang="en-US" sz="1600" b="1"/>
              <a:t>&gt;</a:t>
            </a:r>
            <a:endParaRPr lang="en-US" sz="1600" b="1">
              <a:ea typeface="맑은 고딕"/>
            </a:endParaRPr>
          </a:p>
        </p:txBody>
      </p:sp>
      <p:pic>
        <p:nvPicPr>
          <p:cNvPr id="15" name="그림 1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F6FA10-9FF0-38F0-3F25-4B2224B6C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467" y="2150806"/>
            <a:ext cx="1972098" cy="4111113"/>
          </a:xfrm>
          <a:prstGeom prst="rect">
            <a:avLst/>
          </a:prstGeom>
        </p:spPr>
      </p:pic>
      <p:pic>
        <p:nvPicPr>
          <p:cNvPr id="16" name="그림 1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15270A-5AA9-0D60-B7DA-3E9E6923B6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6227" y="2161867"/>
            <a:ext cx="2339464" cy="4101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943795-8E05-ECEF-897C-CE6ADC8381D3}"/>
              </a:ext>
            </a:extLst>
          </p:cNvPr>
          <p:cNvSpPr txBox="1"/>
          <p:nvPr/>
        </p:nvSpPr>
        <p:spPr>
          <a:xfrm>
            <a:off x="7186605" y="6393233"/>
            <a:ext cx="33210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ea typeface="맑은 고딕"/>
              </a:rPr>
              <a:t>&lt; 학습 결과(best.pt 파일 생성) &gt;</a:t>
            </a:r>
            <a:endParaRPr lang="en-US" sz="16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309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4AB5-ABEC-073E-F3E2-43F57E84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1ABCAB6F-6A9C-AEBA-3549-1A2C421EB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8001AEF0-B984-89D5-A3D4-D5D759211BD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03304F-AC38-6507-81F5-BC3E9F5507F5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A02C63-5501-DA57-F3E8-C26FC751584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D9F214-68A9-6120-A508-652852AE804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ACF4F7-E577-AEE5-EF40-C98B4AD16D43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966E07-0C97-3AFB-7497-CDE35F9F5F08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850E-5863-62EE-B67B-FBCE736884D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B31A25-80AA-1A8A-5294-F24F9EDC815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3BCF92-252A-44A3-B699-F1631EF4F35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AABF6C24-37F3-3514-E9D6-27EC592B940E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AE2847C-5798-2326-CB9A-7C7B30ED74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ABC5-D923-45C5-B0F0-9DA2B124A42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1863351B-0E13-A404-FFD6-D19E28634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7BEB6D39-C0B8-1955-3CC4-67DAF68C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06F9A4-1450-B70C-4216-122736E31BFD}"/>
              </a:ext>
            </a:extLst>
          </p:cNvPr>
          <p:cNvSpPr txBox="1"/>
          <p:nvPr/>
        </p:nvSpPr>
        <p:spPr>
          <a:xfrm>
            <a:off x="3632371" y="6307837"/>
            <a:ext cx="43534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&lt; YOLOv8</a:t>
            </a:r>
            <a:r>
              <a:rPr lang="en-US" sz="1600" b="1">
                <a:ea typeface="맑은 고딕"/>
              </a:rPr>
              <a:t> </a:t>
            </a:r>
            <a:r>
              <a:rPr lang="ko-KR" altLang="en-US" sz="1600" b="1">
                <a:ea typeface="맑은 고딕"/>
              </a:rPr>
              <a:t>학습</a:t>
            </a:r>
            <a:r>
              <a:rPr lang="en-US" sz="1600" b="1">
                <a:ea typeface="맑은 고딕"/>
              </a:rPr>
              <a:t> </a:t>
            </a:r>
            <a:r>
              <a:rPr lang="ko-KR" altLang="en-US" sz="1600" b="1">
                <a:ea typeface="맑은 고딕"/>
              </a:rPr>
              <a:t>기반</a:t>
            </a:r>
            <a:r>
              <a:rPr lang="en-US" sz="1600" b="1">
                <a:ea typeface="맑은 고딕"/>
              </a:rPr>
              <a:t> </a:t>
            </a:r>
            <a:r>
              <a:rPr lang="ko-KR" altLang="en-US" sz="1600" b="1">
                <a:ea typeface="맑은 고딕"/>
              </a:rPr>
              <a:t>예측작업(VSCode) </a:t>
            </a:r>
            <a:r>
              <a:rPr lang="en-US" sz="1600" b="1"/>
              <a:t>&gt;</a:t>
            </a:r>
            <a:endParaRPr lang="en-US" sz="1600" b="1">
              <a:ea typeface="맑은 고딕"/>
            </a:endParaRPr>
          </a:p>
        </p:txBody>
      </p:sp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FF66C2-21D0-5EBE-EB63-70F262AD4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588" y="2148199"/>
            <a:ext cx="6767035" cy="40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평가 결과</a:t>
              </a:r>
              <a:r>
                <a:rPr lang="en-US" altLang="ko-KR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정확도가 </a:t>
              </a:r>
              <a:r>
                <a:rPr lang="en-US" altLang="ko-KR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00.00%</a:t>
              </a:r>
              <a:r>
                <a:rPr lang="ko-KR" altLang="en-US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br>
                <a:rPr lang="en-US" altLang="ko-KR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향상을 위해 모델 추후 개선 필요</a:t>
              </a:r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42110" y="2376079"/>
            <a:ext cx="4444751" cy="574766"/>
            <a:chOff x="6242110" y="2376079"/>
            <a:chExt cx="4444751" cy="574766"/>
          </a:xfrm>
        </p:grpSpPr>
        <p:sp>
          <p:nvSpPr>
            <p:cNvPr id="17" name="TextBox 16"/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lvl="0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42110" y="2376079"/>
              <a:ext cx="681982" cy="574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01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/>
                <a:ea typeface="세방고딕 Bold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88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 (필요성 추가)</a:t>
              </a:r>
              <a:endPara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6642" y="2373418"/>
            <a:ext cx="2122307" cy="3803725"/>
            <a:chOff x="5066540" y="2373418"/>
            <a:chExt cx="2122307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21385" y="2373418"/>
            <a:ext cx="2122307" cy="3803725"/>
            <a:chOff x="9631283" y="2373418"/>
            <a:chExt cx="2122307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A4684C2-9020-47E4-8CF8-4455F2801B5F}"/>
              </a:ext>
            </a:extLst>
          </p:cNvPr>
          <p:cNvSpPr txBox="1"/>
          <p:nvPr/>
        </p:nvSpPr>
        <p:spPr>
          <a:xfrm>
            <a:off x="491899" y="4453027"/>
            <a:ext cx="2122307" cy="1293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주차장에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존재하는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주차공간의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수를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파악하기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위해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제작</a:t>
            </a:r>
          </a:p>
          <a:p>
            <a:pPr algn="ctr">
              <a:lnSpc>
                <a:spcPct val="110000"/>
              </a:lnSpc>
              <a:defRPr/>
            </a:pPr>
            <a:endParaRPr lang="en-US" altLang="ko-KR" sz="1200" b="1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필요성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추가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(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어떠한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이유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Malgun Gothic"/>
                <a:ea typeface="Malgun Gothic"/>
              </a:rPr>
              <a:t>)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12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A170A7-5EA4-4B76-B696-AD07620380BC}"/>
              </a:ext>
            </a:extLst>
          </p:cNvPr>
          <p:cNvSpPr txBox="1"/>
          <p:nvPr/>
        </p:nvSpPr>
        <p:spPr>
          <a:xfrm>
            <a:off x="2774271" y="4453027"/>
            <a:ext cx="2122307" cy="8876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200" b="1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주차장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영상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분석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 및 </a:t>
            </a:r>
            <a:r>
              <a:rPr lang="en-US" altLang="ko-KR" sz="1200" b="1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결과</a:t>
            </a:r>
            <a:r>
              <a: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rPr>
              <a:t>조회</a:t>
            </a:r>
            <a:endParaRPr lang="en-US" altLang="ko-KR" sz="12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/>
              <a:ea typeface="맑은 고딕"/>
            </a:endParaRPr>
          </a:p>
          <a:p>
            <a:pPr algn="ctr">
              <a:lnSpc>
                <a:spcPct val="110000"/>
              </a:lnSpc>
              <a:defRPr/>
            </a:pPr>
            <a:endParaRPr lang="en-US" altLang="ko-KR" sz="1200" b="1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그걸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위한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내용</a:t>
            </a:r>
            <a:endParaRPr lang="en-US" altLang="ko-KR" sz="1200" b="1" dirty="0" err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C2842C4-1EAF-4E0D-84C0-DFCCD7AC6425}"/>
              </a:ext>
            </a:extLst>
          </p:cNvPr>
          <p:cNvSpPr txBox="1"/>
          <p:nvPr/>
        </p:nvSpPr>
        <p:spPr>
          <a:xfrm>
            <a:off x="5054374" y="4453027"/>
            <a:ext cx="2122307" cy="10907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Python</a:t>
            </a:r>
            <a:br>
              <a:rPr lang="ko-KR" altLang="en-US" sz="12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</a:br>
            <a:r>
              <a:rPr lang="ko-KR" altLang="en-US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miniconda</a:t>
            </a:r>
            <a:endParaRPr lang="ko-KR" altLang="en-US" sz="12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Malgun Gothic"/>
              <a:ea typeface="Malgun Gothic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MySQL</a:t>
            </a:r>
            <a:endParaRPr lang="ko-KR" altLang="en-US" sz="12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Malgun Gothic"/>
              <a:ea typeface="Malgun Gothic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React</a:t>
            </a:r>
            <a:endParaRPr lang="ko-KR" altLang="en-US" sz="12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Malgun Gothic"/>
              <a:ea typeface="Malgun Gothic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Yolo</a:t>
            </a:r>
            <a:r>
              <a:rPr lang="ko-KR" altLang="en-US" sz="12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rPr>
              <a:t> 8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B19839-D9B7-4F22-BED0-88F1362D823C}"/>
              </a:ext>
            </a:extLst>
          </p:cNvPr>
          <p:cNvSpPr txBox="1"/>
          <p:nvPr/>
        </p:nvSpPr>
        <p:spPr>
          <a:xfrm>
            <a:off x="7363618" y="4447822"/>
            <a:ext cx="2122307" cy="19032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주차장 CCTV 영상</a:t>
            </a:r>
            <a:r>
              <a:rPr 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을 </a:t>
            </a:r>
            <a:r>
              <a:rPr lang="ko-KR" altLang="en-US" sz="120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입력받고</a:t>
            </a:r>
            <a:r>
              <a:rPr lang="ko-KR" altLang="en-US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Python</a:t>
            </a:r>
            <a:r>
              <a:rPr 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AI 모듈이 차량을 감지,</a:t>
            </a:r>
            <a:r>
              <a:rPr lang="ko-KR" altLang="en-US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 결과를</a:t>
            </a:r>
            <a:r>
              <a:rPr 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MySQL에</a:t>
            </a:r>
            <a:r>
              <a:rPr 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altLang="en-US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저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,</a:t>
            </a:r>
            <a:r>
              <a:rPr 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en-US" altLang="ko-KR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React로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en-US" altLang="ko-KR" sz="12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결과를</a:t>
            </a:r>
            <a:r>
              <a:rPr lang="en-US" altLang="ko-KR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altLang="en-US" sz="120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시각화하여</a:t>
            </a:r>
            <a:r>
              <a:rPr lang="ko-KR" sz="120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+mn-lt"/>
                <a:cs typeface="+mn-lt"/>
              </a:rPr>
              <a:t> 보여주는 시스템</a:t>
            </a:r>
            <a:endParaRPr lang="ko-KR"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10000"/>
              </a:lnSpc>
              <a:defRPr/>
            </a:pPr>
            <a:endParaRPr lang="ko-KR" sz="1200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ea typeface="맑은 고딕"/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Ex)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프론트에서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입력받고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백엔드에서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작업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,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다시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프론트로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출력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 (</a:t>
            </a:r>
            <a:r>
              <a:rPr lang="en-US" altLang="ko-KR" sz="1200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모듈별로</a:t>
            </a:r>
            <a:r>
              <a:rPr lang="en-US" altLang="ko-KR" sz="1200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ea typeface="맑은 고딕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C1DF4A-962C-4F53-9D21-E7D4E56CC582}"/>
              </a:ext>
            </a:extLst>
          </p:cNvPr>
          <p:cNvSpPr txBox="1"/>
          <p:nvPr/>
        </p:nvSpPr>
        <p:spPr>
          <a:xfrm>
            <a:off x="9616850" y="4453027"/>
            <a:ext cx="2122307" cy="1293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주차공간 유무 파악 효과를 기대해 볼 수 있다</a:t>
            </a:r>
          </a:p>
          <a:p>
            <a:pPr algn="ctr">
              <a:lnSpc>
                <a:spcPct val="110000"/>
              </a:lnSpc>
              <a:defRPr/>
            </a:pPr>
            <a:endParaRPr lang="ko-KR" altLang="en-US" sz="1200" b="1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기획서에 작성한 내용</a:t>
            </a:r>
            <a:endParaRPr lang="ko-KR" altLang="en-US" sz="1200" b="1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10000"/>
              </a:lnSpc>
              <a:defRPr/>
            </a:pPr>
            <a:r>
              <a:rPr lang="ko-KR" altLang="en-US" sz="1200" b="1" dirty="0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Ex</a:t>
            </a:r>
            <a:r>
              <a:rPr lang="ko-KR" altLang="en-US" sz="1200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rPr>
              <a:t>) 사업화 내용, 활용할 내용 (미국 등)</a:t>
            </a:r>
            <a:endParaRPr lang="ko-KR" altLang="en-US" sz="1200" b="1" dirty="0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52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62035"/>
              </p:ext>
            </p:extLst>
          </p:nvPr>
        </p:nvGraphicFramePr>
        <p:xfrm>
          <a:off x="521917" y="2327752"/>
          <a:ext cx="11218265" cy="366622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김민종</a:t>
                      </a:r>
                      <a:endParaRPr lang="ko-KR"/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6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허성운</a:t>
                      </a:r>
                      <a:endParaRPr lang="ko-KR"/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  <a:endParaRPr lang="en-US" altLang="ko-KR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6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Malgun Gothic"/>
                          <a:ea typeface="Malgun Gothic"/>
                        </a:rPr>
                        <a:t>권미선</a:t>
                      </a:r>
                      <a:endParaRPr lang="ko-KR"/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박가은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611625" y="3170220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백엔드</a:t>
              </a:r>
              <a:r>
                <a:rPr lang="ko-KR" altLang="en-US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 b="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프론트엔드</a:t>
              </a:r>
              <a:endParaRPr lang="ko-KR" altLang="en-US" sz="12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871894" y="3945830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DB설계</a:t>
              </a:r>
              <a:endParaRPr lang="ko-KR" altLang="en-US" sz="12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603037" y="389070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93391" y="3942892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100201" y="3969449"/>
            <a:ext cx="186656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백엔드,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프론트엔드</a:t>
            </a:r>
            <a:endParaRPr lang="en-US" altLang="ko-KR" sz="12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70262" y="4027042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603037" y="468482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백엔드,프론트엔드</a:t>
              </a:r>
              <a:endParaRPr lang="ko-KR"/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878972" y="4682414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endParaRPr lang="en-US" altLang="ko-KR" sz="12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BDD95DC-DA8A-4AAB-A1EA-1138EBBDDDA6}"/>
              </a:ext>
            </a:extLst>
          </p:cNvPr>
          <p:cNvGrpSpPr/>
          <p:nvPr/>
        </p:nvGrpSpPr>
        <p:grpSpPr>
          <a:xfrm>
            <a:off x="4603037" y="5449080"/>
            <a:ext cx="2713128" cy="358635"/>
            <a:chOff x="4525872" y="5045671"/>
            <a:chExt cx="2713128" cy="35863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F7024FB-82F7-4ABF-BD9F-D29210EF9D87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F38C6F1-01E4-41D5-A4A8-36B36A0F68FB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20AF21-01F7-4550-ACD6-D0B782C46507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프론트엔드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 </a:t>
              </a:r>
              <a:endParaRPr lang="en-US" altLang="ko-KR" sz="12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75" name="그래픽 74">
              <a:extLst>
                <a:ext uri="{FF2B5EF4-FFF2-40B4-BE49-F238E27FC236}">
                  <a16:creationId xmlns:a16="http://schemas.microsoft.com/office/drawing/2014/main" id="{97A52903-4ED0-45AB-99BE-83B3BFA7C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2C942-C691-E41F-FCED-D82C90C77108}"/>
              </a:ext>
            </a:extLst>
          </p:cNvPr>
          <p:cNvSpPr txBox="1"/>
          <p:nvPr/>
        </p:nvSpPr>
        <p:spPr>
          <a:xfrm>
            <a:off x="8393568" y="4717719"/>
            <a:ext cx="1866568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200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26033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15914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사전 기획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11/4(화) ~ 11/11(화)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lvl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요구사항 분석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11/10(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11/11(화)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벤치마킹 및 흐름도 정의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데이터 설계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11/11(화) ~ 11/14(화)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altLang="ko-KR" sz="1200" b="1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세방고딕 Regular" panose="00000500000000000000" pitchFamily="2" charset="-127"/>
                          <a:cs typeface="+mn-cs"/>
                        </a:rPr>
                        <a:t>ER-Diagram </a:t>
                      </a:r>
                      <a:r>
                        <a:rPr lang="en-US" altLang="ko-KR" sz="1200" b="1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세방고딕 Regular" panose="00000500000000000000" pitchFamily="2" charset="-127"/>
                          <a:cs typeface="+mn-cs"/>
                        </a:rPr>
                        <a:t>작성</a:t>
                      </a:r>
                      <a:endParaRPr kumimoji="0" lang="en-US" altLang="ko-KR" sz="1200" b="1" i="0" u="none" strike="noStrike" kern="1200" cap="none" spc="0" normalizeH="0" baseline="0" err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기능 구현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11/11(화) ~ 11/24(월)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기능별 구현 및 주간 회의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연동 테스트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11/24(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11/28(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최적화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11/4(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12/2(화)(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4주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494096"/>
            <a:chOff x="4574111" y="3841157"/>
            <a:chExt cx="2474845" cy="49409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 데이터  및 수집 절차 정의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rgbClr val="4472C4">
                          <a:shade val="15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/>
                    <a:ea typeface="Malgun Gothic"/>
                  </a:rPr>
                  <a:t>플로우 차트 작성</a:t>
                </a: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369794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DB 모델링 </a:t>
                </a:r>
                <a:endParaRPr lang="ko-KR" altLang="en-US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코드 구현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코드 테스트</a:t>
                </a:r>
                <a:endParaRPr lang="ko-KR" altLang="en-US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b="1" spc="-100" err="1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플로우차트</a:t>
              </a:r>
              <a:r>
                <a:rPr lang="ko-KR" spc="-100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(</a:t>
              </a:r>
              <a:r>
                <a:rPr lang="ko-KR" spc="-100" err="1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Flowchart</a:t>
              </a:r>
              <a:r>
                <a:rPr lang="ko-KR" spc="-100"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)</a:t>
              </a:r>
              <a:endParaRPr lang="ko-KR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5A85E1-B040-7C92-8FCC-1A1FE5BEB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568" y="1832658"/>
            <a:ext cx="9572661" cy="48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DB </a:t>
              </a:r>
              <a:r>
                <a:rPr lang="en-US" altLang="ko-KR" b="1" err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설계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 descr="텍스트, 번호, 폰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0DF649-70EA-C87E-4568-833FBE0CB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737" y="2018516"/>
            <a:ext cx="8172450" cy="4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F7CDF-787D-7EBA-4B6E-FD710AF2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78BD0B51-DED4-EA60-1383-B542F665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54DCA5EF-01B7-4C1E-D30A-A6E3ADF5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0B2538B0-FDBF-452B-479B-7B0142C74DF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5E4ED5-DEC5-63D2-0313-C4CF4E6FC78F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A093A3-3D2F-587E-7608-9FC152BD715D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2CF06C-FBA9-7580-C7E4-D2AA05A02675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DBBFD6-BF9E-DBD9-8F2C-D40B8034BB5F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7C1B602-E65E-65DF-86D3-004BA28832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36877A-0396-9802-0F94-C7A83EF74C6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F431A472-1B2C-736F-42AA-6C7EF85C1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72826CEA-EAA0-A169-5375-48CEEC281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664E7B-EE3F-F87C-68C0-25B28BDBAD7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7AD69-0959-B300-CB82-F8720C87B19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04" name="그래픽 103">
            <a:extLst>
              <a:ext uri="{FF2B5EF4-FFF2-40B4-BE49-F238E27FC236}">
                <a16:creationId xmlns:a16="http://schemas.microsoft.com/office/drawing/2014/main" id="{5F58A919-DD28-8A29-A9CB-3CD28F15F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pic>
        <p:nvPicPr>
          <p:cNvPr id="5" name="그림 4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087E05-F632-53A3-F4F2-3475AA0B5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722" y="2146579"/>
            <a:ext cx="9992810" cy="41177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16C070-1B83-BC15-5C79-3D974977C9FE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CADE41-926E-F436-3A89-894C4C58609F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err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개발</a:t>
              </a:r>
              <a:r>
                <a:rPr lang="en-US" altLang="ko-KR" b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b="1" err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로드맵</a:t>
              </a:r>
              <a:r>
                <a:rPr lang="en-US" altLang="ko-KR" b="1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</a:rPr>
                <a:t> (간트차트)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그래픽 43">
              <a:extLst>
                <a:ext uri="{FF2B5EF4-FFF2-40B4-BE49-F238E27FC236}">
                  <a16:creationId xmlns:a16="http://schemas.microsoft.com/office/drawing/2014/main" id="{1594166A-8236-6721-6EF1-384E5D18E53F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465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피그마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E6B741-E51E-742E-5504-CA490CB77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224" y="1169096"/>
            <a:ext cx="8614563" cy="55636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14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revision>13</cp:revision>
  <dcterms:created xsi:type="dcterms:W3CDTF">2023-12-20T03:00:25Z</dcterms:created>
  <dcterms:modified xsi:type="dcterms:W3CDTF">2025-11-24T07:26:15Z</dcterms:modified>
</cp:coreProperties>
</file>